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73" r:id="rId4"/>
    <p:sldId id="274" r:id="rId5"/>
    <p:sldId id="265" r:id="rId6"/>
    <p:sldId id="267" r:id="rId7"/>
    <p:sldId id="269" r:id="rId8"/>
    <p:sldId id="270" r:id="rId9"/>
    <p:sldId id="272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34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57158" y="2857496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FF00"/>
                </a:solidFill>
                <a:latin typeface="Arial Black" pitchFamily="34" charset="0"/>
              </a:rPr>
              <a:t>Ки́жи</a:t>
            </a:r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</a:rPr>
              <a:t> или </a:t>
            </a:r>
            <a:r>
              <a:rPr lang="ru-RU" b="1" dirty="0" err="1" smtClean="0">
                <a:solidFill>
                  <a:srgbClr val="FFFF00"/>
                </a:solidFill>
                <a:latin typeface="Arial Black" pitchFamily="34" charset="0"/>
              </a:rPr>
              <a:t>Ки́жский</a:t>
            </a:r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Arial Black" pitchFamily="34" charset="0"/>
              </a:rPr>
              <a:t>пого́ст</a:t>
            </a:r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endParaRPr lang="ru-RU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2053" name="Picture 5" descr="C:\Users\user\Desktop\4513valaam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357562"/>
            <a:ext cx="5048262" cy="33679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6" name="Picture 8" descr="C:\Users\user\Desktop\kizhi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4271941" cy="30003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5" name="Picture 7" descr="C:\Users\user\Desktop\3156_7_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85728"/>
            <a:ext cx="4048132" cy="30360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3428992" y="621508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</a:rPr>
              <a:t>Валаам</a:t>
            </a:r>
            <a:endParaRPr lang="ru-RU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43702" y="2857496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FF00"/>
                </a:solidFill>
                <a:latin typeface="Arial Black" pitchFamily="34" charset="0"/>
              </a:rPr>
              <a:t>Кива́ч</a:t>
            </a:r>
            <a:endParaRPr lang="ru-RU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2857496"/>
            <a:ext cx="3716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FFFF00"/>
                </a:solidFill>
                <a:latin typeface="Arial Black" pitchFamily="34" charset="0"/>
              </a:rPr>
              <a:t>Ки́жи</a:t>
            </a:r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</a:rPr>
              <a:t> или </a:t>
            </a:r>
            <a:r>
              <a:rPr lang="ru-RU" b="1" dirty="0" err="1" smtClean="0">
                <a:solidFill>
                  <a:srgbClr val="FFFF00"/>
                </a:solidFill>
                <a:latin typeface="Arial Black" pitchFamily="34" charset="0"/>
              </a:rPr>
              <a:t>Ки́жский</a:t>
            </a:r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Arial Black" pitchFamily="34" charset="0"/>
              </a:rPr>
              <a:t>пого́ст</a:t>
            </a:r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endParaRPr lang="ru-RU" b="1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57158" y="1428736"/>
            <a:ext cx="82089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5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Европейский </a:t>
            </a:r>
            <a:r>
              <a:rPr lang="ru-RU" sz="5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Север. </a:t>
            </a:r>
            <a:endParaRPr lang="ru-RU" sz="54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571604" y="5429264"/>
            <a:ext cx="621510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</a:rPr>
              <a:t>Автор: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</a:rPr>
              <a:t>Мурзайкина Галина Ивановна,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</a:rPr>
              <a:t>учитель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</a:rPr>
              <a:t>географии МОБУ «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</a:rPr>
              <a:t>Рыбкинская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</a:rPr>
              <a:t> СОШ»,  </a:t>
            </a:r>
            <a:r>
              <a:rPr lang="ru-RU" sz="2000" b="1" dirty="0" err="1" smtClean="0">
                <a:solidFill>
                  <a:srgbClr val="FF0000"/>
                </a:solidFill>
                <a:latin typeface="Arial" pitchFamily="34" charset="0"/>
              </a:rPr>
              <a:t>Новосергиевского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</a:rPr>
              <a:t> района</a:t>
            </a:r>
            <a:endParaRPr lang="ru-RU" sz="20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71670" y="2214554"/>
            <a:ext cx="47169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/>
              <a:t>Общие сведения</a:t>
            </a:r>
            <a:endParaRPr lang="ru-RU" sz="4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86050" y="1071546"/>
            <a:ext cx="350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Цель: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714348" y="2786058"/>
            <a:ext cx="7772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сформулировать целостное представление о истории хозяйственного освоения, о ЭГП, особенностях природы Европейского Севера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57224" y="1071546"/>
            <a:ext cx="750095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Ах, север, север!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Сказки колыбель.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Россия начинается отсель.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Ее характер и ее добро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этой белой ночи серебро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…»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М.А.Дудин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288" y="1052513"/>
            <a:ext cx="8229600" cy="4318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rial Black" pitchFamily="34" charset="0"/>
              </a:rPr>
              <a:t>Состав Европейского Севера </a:t>
            </a: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6 субъектов Федерации (2 республики, 1 автономный округ, 3 области)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0" y="1557338"/>
          <a:ext cx="9144000" cy="5265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876216">
                <a:tc>
                  <a:txBody>
                    <a:bodyPr/>
                    <a:lstStyle/>
                    <a:p>
                      <a:r>
                        <a:rPr lang="ru-RU" dirty="0" smtClean="0"/>
                        <a:t>Субъект Федерации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Центр субъекта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Площадь,</a:t>
                      </a:r>
                      <a:r>
                        <a:rPr lang="ru-RU" baseline="0" dirty="0" smtClean="0"/>
                        <a:t> кв.км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Население тыс. человек (2002 г.)</a:t>
                      </a:r>
                      <a:endParaRPr lang="ru-RU" dirty="0"/>
                    </a:p>
                  </a:txBody>
                  <a:tcPr/>
                </a:tc>
              </a:tr>
              <a:tr h="61335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Республика Карелия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Петрозаводск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172 400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716,3</a:t>
                      </a:r>
                      <a:endParaRPr lang="ru-RU" dirty="0"/>
                    </a:p>
                  </a:txBody>
                  <a:tcPr/>
                </a:tc>
              </a:tr>
              <a:tr h="61335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Архангельская область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Архангельск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410 700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1295,0</a:t>
                      </a:r>
                      <a:endParaRPr lang="ru-RU" dirty="0"/>
                    </a:p>
                  </a:txBody>
                  <a:tcPr/>
                </a:tc>
              </a:tr>
              <a:tr h="3553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Республика Коми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Сыктывкар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144 900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892,5</a:t>
                      </a:r>
                      <a:endParaRPr lang="ru-RU" dirty="0"/>
                    </a:p>
                  </a:txBody>
                  <a:tcPr/>
                </a:tc>
              </a:tr>
              <a:tr h="61335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Вологодская область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Вологда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415 900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1018,7</a:t>
                      </a:r>
                      <a:endParaRPr lang="ru-RU" dirty="0"/>
                    </a:p>
                  </a:txBody>
                  <a:tcPr/>
                </a:tc>
              </a:tr>
              <a:tr h="61335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Мурманская область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Мурманск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145 700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1269,6</a:t>
                      </a:r>
                      <a:endParaRPr lang="ru-RU" dirty="0"/>
                    </a:p>
                  </a:txBody>
                  <a:tcPr/>
                </a:tc>
              </a:tr>
              <a:tr h="140194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Ненецкий автономный округ (в составе Архангельской</a:t>
                      </a:r>
                      <a:r>
                        <a:rPr lang="ru-RU" baseline="0" dirty="0" smtClean="0"/>
                        <a:t> области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Нарьян-Мар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176 700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41,5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 bwMode="auto">
          <a:xfrm>
            <a:off x="395288" y="188913"/>
            <a:ext cx="7772400" cy="1362075"/>
          </a:xfrm>
        </p:spPr>
        <p:txBody>
          <a:bodyPr wrap="square" tIns="45720" rIns="9144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Экономико-географическое положение района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500" y="2000250"/>
            <a:ext cx="8321675" cy="4857750"/>
          </a:xfrm>
        </p:spPr>
        <p:txBody>
          <a:bodyPr>
            <a:normAutofit/>
          </a:bodyPr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r>
              <a:rPr lang="ru-RU" sz="2400" smtClean="0">
                <a:solidFill>
                  <a:schemeClr val="tx1"/>
                </a:solidFill>
              </a:rPr>
              <a:t>ЭГП СЭР – </a:t>
            </a:r>
            <a:r>
              <a:rPr lang="ru-RU" sz="2400" u="sng" smtClean="0">
                <a:solidFill>
                  <a:schemeClr val="tx1"/>
                </a:solidFill>
              </a:rPr>
              <a:t>выгодное</a:t>
            </a:r>
            <a:r>
              <a:rPr lang="ru-RU" sz="2400" smtClean="0">
                <a:solidFill>
                  <a:schemeClr val="tx1"/>
                </a:solidFill>
              </a:rPr>
              <a:t>, чему способствуют:</a:t>
            </a:r>
          </a:p>
          <a:p>
            <a:pPr marR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smtClean="0">
                <a:solidFill>
                  <a:schemeClr val="tx1"/>
                </a:solidFill>
              </a:rPr>
              <a:t>Близость крупнейших индустриальных баз Северо-запада, Центра, Урала.</a:t>
            </a:r>
          </a:p>
          <a:p>
            <a:pPr marR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smtClean="0">
                <a:solidFill>
                  <a:schemeClr val="tx1"/>
                </a:solidFill>
              </a:rPr>
              <a:t>Приморское положение.</a:t>
            </a:r>
          </a:p>
          <a:p>
            <a:pPr marR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smtClean="0">
                <a:solidFill>
                  <a:schemeClr val="tx1"/>
                </a:solidFill>
              </a:rPr>
              <a:t>Сложившаяся транспортная сеть с незамерзающим портом – Мурманск.</a:t>
            </a:r>
          </a:p>
          <a:p>
            <a:pPr marR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smtClean="0">
                <a:solidFill>
                  <a:schemeClr val="tx1"/>
                </a:solidFill>
              </a:rPr>
              <a:t>Выход к государственной границе с Норвегией и Финляндией.</a:t>
            </a:r>
          </a:p>
          <a:p>
            <a:pPr marR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smtClean="0">
                <a:solidFill>
                  <a:schemeClr val="tx1"/>
                </a:solidFill>
              </a:rPr>
              <a:t>Тимано-Печорские и Кольско-Карельские месторождения полезных ископаемых. </a:t>
            </a:r>
          </a:p>
          <a:p>
            <a:pPr marR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smtClean="0">
              <a:solidFill>
                <a:schemeClr val="tx1"/>
              </a:solidFill>
            </a:endParaRPr>
          </a:p>
          <a:p>
            <a:pPr marR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smtClean="0">
              <a:solidFill>
                <a:srgbClr val="B95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6" descr="БезымянныйВосточно-евр"/>
          <p:cNvPicPr>
            <a:picLocks noChangeAspect="1" noChangeArrowheads="1"/>
          </p:cNvPicPr>
          <p:nvPr/>
        </p:nvPicPr>
        <p:blipFill>
          <a:blip r:embed="rId2"/>
          <a:srcRect l="12564" t="9071" r="29231" b="55798"/>
          <a:stretch>
            <a:fillRect/>
          </a:stretch>
        </p:blipFill>
        <p:spPr bwMode="auto">
          <a:xfrm>
            <a:off x="250825" y="1341438"/>
            <a:ext cx="359251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3779838" y="1484313"/>
            <a:ext cx="5040312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002060"/>
                </a:solidFill>
                <a:latin typeface="Verdana" pitchFamily="34" charset="0"/>
              </a:rPr>
              <a:t>Европейский Север отличается довольно суровым климатом, продолжительной зимой, коротким нежарким летом.</a:t>
            </a:r>
          </a:p>
          <a:p>
            <a:pPr algn="ctr"/>
            <a:r>
              <a:rPr lang="ru-RU" sz="2800">
                <a:solidFill>
                  <a:srgbClr val="002060"/>
                </a:solidFill>
                <a:latin typeface="Verdana" pitchFamily="34" charset="0"/>
              </a:rPr>
              <a:t>Северная часть района находится за пределами Северного полярного круга, поэтому здесь присутствуют полярные дни и полярные ночи. </a:t>
            </a:r>
          </a:p>
        </p:txBody>
      </p:sp>
      <p:sp>
        <p:nvSpPr>
          <p:cNvPr id="12293" name="TextBox 7"/>
          <p:cNvSpPr txBox="1">
            <a:spLocks noChangeArrowheads="1"/>
          </p:cNvSpPr>
          <p:nvPr/>
        </p:nvSpPr>
        <p:spPr bwMode="auto">
          <a:xfrm>
            <a:off x="0" y="4581525"/>
            <a:ext cx="37798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Verdana" pitchFamily="34" charset="0"/>
              </a:rPr>
              <a:t>Несмотря на то, что территория СЭР расположена в трех часовых, поясах, повсеместно принято московское время, т.е. разница в поясном времени с Москвой составляет 0 часов.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538" y="142852"/>
            <a:ext cx="70723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Природные условия Европейского Севера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9144000" cy="6713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80"/>
                <a:gridCol w="7452320"/>
              </a:tblGrid>
              <a:tr h="63304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Природные условия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Краткая характеристика</a:t>
                      </a:r>
                      <a:endParaRPr lang="ru-RU" sz="1600" dirty="0"/>
                    </a:p>
                  </a:txBody>
                  <a:tcPr/>
                </a:tc>
              </a:tr>
              <a:tr h="6330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Тектоническое строение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Русская платформа, Балтийский</a:t>
                      </a:r>
                      <a:r>
                        <a:rPr lang="ru-RU" sz="1600" baseline="0" dirty="0" smtClean="0"/>
                        <a:t> щит, плиты молодых платформ, байкальская складчатость</a:t>
                      </a:r>
                      <a:endParaRPr lang="ru-RU" sz="1600" dirty="0"/>
                    </a:p>
                  </a:txBody>
                  <a:tcPr/>
                </a:tc>
              </a:tr>
              <a:tr h="92470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Рельеф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Преобладает равнинный</a:t>
                      </a:r>
                      <a:r>
                        <a:rPr lang="ru-RU" sz="1600" baseline="0" dirty="0" smtClean="0"/>
                        <a:t> рельеф. Северная часть Восточно-Европейской равнины, Большеземельская тундра, </a:t>
                      </a:r>
                      <a:r>
                        <a:rPr lang="ru-RU" sz="1600" baseline="0" dirty="0" err="1" smtClean="0"/>
                        <a:t>Тиманский</a:t>
                      </a:r>
                      <a:r>
                        <a:rPr lang="ru-RU" sz="1600" baseline="0" dirty="0" smtClean="0"/>
                        <a:t> кряж, Северные Увалы, горы Хибины (макс. Высота – 1191 м – Мурманская обл.)</a:t>
                      </a:r>
                      <a:endParaRPr lang="ru-RU" sz="1600" dirty="0"/>
                    </a:p>
                  </a:txBody>
                  <a:tcPr/>
                </a:tc>
              </a:tr>
              <a:tr h="143735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Климат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Субарктический и умеренный пояса.</a:t>
                      </a:r>
                    </a:p>
                    <a:p>
                      <a:pPr algn="just"/>
                      <a:r>
                        <a:rPr lang="ru-RU" sz="1600" dirty="0" smtClean="0"/>
                        <a:t>Преобладающий тип погоды – циклональный.</a:t>
                      </a:r>
                    </a:p>
                    <a:p>
                      <a:pPr algn="just"/>
                      <a:r>
                        <a:rPr lang="ru-RU" sz="1600" dirty="0" smtClean="0"/>
                        <a:t>Средние температуры: января- (-16</a:t>
                      </a:r>
                      <a:r>
                        <a:rPr lang="ru-RU" sz="1600" baseline="30000" dirty="0" smtClean="0"/>
                        <a:t>0</a:t>
                      </a:r>
                      <a:r>
                        <a:rPr lang="ru-RU" sz="1600" dirty="0" smtClean="0"/>
                        <a:t>), июль –(+12</a:t>
                      </a:r>
                      <a:r>
                        <a:rPr lang="ru-RU" sz="1600" baseline="30000" dirty="0" smtClean="0"/>
                        <a:t>0</a:t>
                      </a:r>
                      <a:r>
                        <a:rPr lang="ru-RU" sz="1600" dirty="0" smtClean="0"/>
                        <a:t>). Среднегодовое количество осадков -400-600 мм/год.</a:t>
                      </a:r>
                    </a:p>
                    <a:p>
                      <a:pPr algn="just"/>
                      <a:r>
                        <a:rPr lang="ru-RU" sz="1600" dirty="0" smtClean="0"/>
                        <a:t>Основные воздушные</a:t>
                      </a:r>
                      <a:r>
                        <a:rPr lang="ru-RU" sz="1600" baseline="0" dirty="0" smtClean="0"/>
                        <a:t> массы: </a:t>
                      </a:r>
                      <a:r>
                        <a:rPr lang="ru-RU" sz="1600" baseline="0" dirty="0" err="1" smtClean="0"/>
                        <a:t>мАВМ</a:t>
                      </a:r>
                      <a:r>
                        <a:rPr lang="ru-RU" sz="1600" baseline="0" dirty="0" smtClean="0"/>
                        <a:t>, </a:t>
                      </a:r>
                      <a:r>
                        <a:rPr lang="ru-RU" sz="1600" baseline="0" dirty="0" err="1" smtClean="0"/>
                        <a:t>кАВМ</a:t>
                      </a:r>
                      <a:r>
                        <a:rPr lang="ru-RU" sz="1600" baseline="0" dirty="0" smtClean="0"/>
                        <a:t>.</a:t>
                      </a:r>
                      <a:endParaRPr lang="ru-RU" sz="1600" dirty="0"/>
                    </a:p>
                  </a:txBody>
                  <a:tcPr/>
                </a:tc>
              </a:tr>
              <a:tr h="69888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Почвы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Тундрово-глеевые, торфянистые</a:t>
                      </a:r>
                      <a:r>
                        <a:rPr lang="ru-RU" sz="1600" baseline="0" dirty="0" smtClean="0"/>
                        <a:t> (гумусовый горизонт – 2-4 см), подзолистые (гумусовый горизонт – 10 см).</a:t>
                      </a:r>
                      <a:endParaRPr lang="ru-RU" sz="1600" dirty="0"/>
                    </a:p>
                  </a:txBody>
                  <a:tcPr/>
                </a:tc>
              </a:tr>
              <a:tr h="168018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Внутренние воды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Имеют преимущественно смешанное питание (снеговое, дождевое, грунтовое). Основные реки – Печора, Северная Двина, </a:t>
                      </a:r>
                      <a:r>
                        <a:rPr lang="ru-RU" sz="1600" dirty="0" err="1" smtClean="0"/>
                        <a:t>Вычегда</a:t>
                      </a:r>
                      <a:r>
                        <a:rPr lang="ru-RU" sz="1600" dirty="0" smtClean="0"/>
                        <a:t>,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err="1" smtClean="0"/>
                        <a:t>Тулома</a:t>
                      </a:r>
                      <a:r>
                        <a:rPr lang="ru-RU" sz="1600" baseline="0" dirty="0" smtClean="0"/>
                        <a:t>, Мезень, Онега- </a:t>
                      </a:r>
                      <a:r>
                        <a:rPr lang="ru-RU" sz="1600" baseline="0" dirty="0" err="1" smtClean="0"/>
                        <a:t>принадлеж</a:t>
                      </a:r>
                      <a:r>
                        <a:rPr lang="ru-RU" sz="1600" baseline="0" dirty="0" smtClean="0"/>
                        <a:t>. к бассейну СЛО. По режиму это реки с весенним половодьем, летней и зимней меженью, летнее – осенними дождевыми паводками. Озера имеют преимущественно ледниковое происхождение. Крупнейшие озера: Онежское, Белое, </a:t>
                      </a:r>
                      <a:r>
                        <a:rPr lang="ru-RU" sz="1600" baseline="0" dirty="0" err="1" smtClean="0"/>
                        <a:t>Сегозеро</a:t>
                      </a:r>
                      <a:r>
                        <a:rPr lang="ru-RU" sz="1600" baseline="0" dirty="0" smtClean="0"/>
                        <a:t>, </a:t>
                      </a:r>
                      <a:r>
                        <a:rPr lang="ru-RU" sz="1600" baseline="0" dirty="0" err="1" smtClean="0"/>
                        <a:t>Пяозеро</a:t>
                      </a:r>
                      <a:r>
                        <a:rPr lang="ru-RU" sz="1600" baseline="0" dirty="0" smtClean="0"/>
                        <a:t>, </a:t>
                      </a:r>
                      <a:r>
                        <a:rPr lang="ru-RU" sz="1600" baseline="0" dirty="0" err="1" smtClean="0"/>
                        <a:t>Ковдозеро</a:t>
                      </a:r>
                      <a:r>
                        <a:rPr lang="ru-RU" sz="1600" baseline="0" dirty="0" smtClean="0"/>
                        <a:t> и др. </a:t>
                      </a:r>
                      <a:endParaRPr lang="ru-RU" sz="1600" dirty="0"/>
                    </a:p>
                  </a:txBody>
                  <a:tcPr/>
                </a:tc>
              </a:tr>
              <a:tr h="698880">
                <a:tc>
                  <a:txBody>
                    <a:bodyPr/>
                    <a:lstStyle/>
                    <a:p>
                      <a:r>
                        <a:rPr lang="ru-RU" dirty="0" smtClean="0"/>
                        <a:t>Природные зоны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Тундра, лесотундра, тайга.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itchFamily="34" charset="0"/>
              </a:rPr>
              <a:t>Домашнее задание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57224" y="1857364"/>
            <a:ext cx="77724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dirty="0" smtClean="0"/>
              <a:t>§  33 стр.208  </a:t>
            </a:r>
          </a:p>
          <a:p>
            <a:pPr>
              <a:buNone/>
            </a:pPr>
            <a:r>
              <a:rPr lang="ru-RU" sz="6000" dirty="0" smtClean="0"/>
              <a:t>задание №1-4 </a:t>
            </a:r>
          </a:p>
          <a:p>
            <a:endParaRPr lang="ru-RU" sz="6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itchFamily="34" charset="0"/>
              </a:rPr>
              <a:t>Рефлексия 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600" b="1" dirty="0">
                <a:latin typeface="Times New Roman"/>
                <a:ea typeface="Calibri"/>
                <a:cs typeface="Times New Roman"/>
              </a:rPr>
              <a:t>На уроке мне было комфортно и все понятно.</a:t>
            </a:r>
            <a:endParaRPr lang="ru-RU" sz="3600" b="1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600" b="1" dirty="0">
                <a:latin typeface="Times New Roman"/>
                <a:ea typeface="Calibri"/>
                <a:cs typeface="Times New Roman"/>
              </a:rPr>
              <a:t>На уроке немного затруднялся, но все </a:t>
            </a:r>
            <a:r>
              <a:rPr lang="ru-RU" sz="3600" b="1" dirty="0" smtClean="0">
                <a:latin typeface="Times New Roman"/>
                <a:ea typeface="Calibri"/>
                <a:cs typeface="Times New Roman"/>
              </a:rPr>
              <a:t>понятно.</a:t>
            </a:r>
            <a:endParaRPr lang="ru-RU" sz="3600" b="1" dirty="0" smtClean="0">
              <a:latin typeface="Calibri"/>
              <a:ea typeface="Calibri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600" b="1" dirty="0" smtClean="0">
                <a:latin typeface="Times New Roman"/>
                <a:ea typeface="Calibri"/>
              </a:rPr>
              <a:t>На </a:t>
            </a:r>
            <a:r>
              <a:rPr lang="ru-RU" sz="3600" b="1" dirty="0">
                <a:latin typeface="Times New Roman"/>
                <a:ea typeface="Calibri"/>
              </a:rPr>
              <a:t>уроке было трудно, ничего не понял.</a:t>
            </a:r>
            <a:r>
              <a:rPr lang="ru-RU" sz="3600" b="1" dirty="0">
                <a:latin typeface="Arial"/>
                <a:ea typeface="Calibri"/>
              </a:rPr>
              <a:t> </a:t>
            </a:r>
            <a:endParaRPr lang="ru-RU" sz="36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114</TotalTime>
  <Words>474</Words>
  <Application>Microsoft Office PowerPoint</Application>
  <PresentationFormat>Экран (4:3)</PresentationFormat>
  <Paragraphs>79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Справедливость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 Европейского Севера   6 субъектов Федерации (2 республики, 1 автономный округ, 3 области)</vt:lpstr>
      <vt:lpstr>Экономико-географическое положение района</vt:lpstr>
      <vt:lpstr>Презентация PowerPoint</vt:lpstr>
      <vt:lpstr>Презентация PowerPoint</vt:lpstr>
      <vt:lpstr>Домашнее задание</vt:lpstr>
      <vt:lpstr>Рефлексия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galina</cp:lastModifiedBy>
  <cp:revision>17</cp:revision>
  <dcterms:created xsi:type="dcterms:W3CDTF">2017-01-27T14:25:51Z</dcterms:created>
  <dcterms:modified xsi:type="dcterms:W3CDTF">2017-02-03T01:27:35Z</dcterms:modified>
</cp:coreProperties>
</file>